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3" r:id="rId2"/>
    <p:sldId id="264" r:id="rId3"/>
    <p:sldId id="258" r:id="rId4"/>
    <p:sldId id="277" r:id="rId5"/>
    <p:sldId id="275" r:id="rId6"/>
    <p:sldId id="276" r:id="rId7"/>
    <p:sldId id="278" r:id="rId8"/>
    <p:sldId id="279" r:id="rId9"/>
    <p:sldId id="259" r:id="rId10"/>
    <p:sldId id="280" r:id="rId11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120" y="444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6E8D4-D29E-4F9F-805F-8C571247B170}" type="datetimeFigureOut">
              <a:rPr lang="en-US" smtClean="0"/>
              <a:t>12/4/2017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CB524-D4AC-4B61-AD8C-CED3AA6C8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18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CB524-D4AC-4B61-AD8C-CED3AA6C8C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7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0129">
            <a:off x="7524676" y="1851081"/>
            <a:ext cx="3952607" cy="99473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187267" y="6354443"/>
            <a:ext cx="3407864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Dragon source: </a:t>
            </a:r>
            <a:r>
              <a:rPr lang="sl-SI" sz="500" dirty="0"/>
              <a:t>https://www.flickr.com/photos/wili/2628869994/in/gallery-41926029@N05-72157622307278981/</a:t>
            </a:r>
          </a:p>
        </p:txBody>
      </p:sp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795330" cy="648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250" y="5896556"/>
            <a:ext cx="2324237" cy="58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59907" y="4302034"/>
            <a:ext cx="10800218" cy="1817779"/>
          </a:xfrm>
        </p:spPr>
        <p:txBody>
          <a:bodyPr/>
          <a:lstStyle/>
          <a:p>
            <a:r>
              <a:rPr lang="en-US" dirty="0"/>
              <a:t>intro to dbatools</a:t>
            </a:r>
            <a:endParaRPr lang="sl-SI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1157" y="360588"/>
            <a:ext cx="10799762" cy="597355"/>
          </a:xfrm>
        </p:spPr>
        <p:txBody>
          <a:bodyPr/>
          <a:lstStyle/>
          <a:p>
            <a:r>
              <a:rPr lang="en-US" dirty="0"/>
              <a:t>Chrissy LeMaire, MVP </a:t>
            </a:r>
            <a:br>
              <a:rPr lang="en-US" dirty="0"/>
            </a:br>
            <a:r>
              <a:rPr lang="en-US" dirty="0"/>
              <a:t>&amp; Rob Sewell, MVP</a:t>
            </a:r>
            <a:endParaRPr lang="sl-SI" dirty="0"/>
          </a:p>
        </p:txBody>
      </p:sp>
      <p:pic>
        <p:nvPicPr>
          <p:cNvPr id="1026" name="Picture 2" descr="Image result for dbatools transparent">
            <a:extLst>
              <a:ext uri="{FF2B5EF4-FFF2-40B4-BE49-F238E27FC236}">
                <a16:creationId xmlns:a16="http://schemas.microsoft.com/office/drawing/2014/main" id="{FD3BE3DB-0486-4150-B27A-9F88A98F3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382" y="5032913"/>
            <a:ext cx="1435515" cy="143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got us </a:t>
            </a:r>
            <a:r>
              <a:rPr lang="en-US" dirty="0" err="1"/>
              <a:t>feelin</a:t>
            </a:r>
            <a:r>
              <a:rPr lang="en-US" dirty="0"/>
              <a:t> like</a:t>
            </a:r>
          </a:p>
        </p:txBody>
      </p:sp>
      <p:pic>
        <p:nvPicPr>
          <p:cNvPr id="3" name="w7FzhbE">
            <a:hlinkClick r:id="" action="ppaction://media"/>
            <a:extLst>
              <a:ext uri="{FF2B5EF4-FFF2-40B4-BE49-F238E27FC236}">
                <a16:creationId xmlns:a16="http://schemas.microsoft.com/office/drawing/2014/main" id="{FA792E24-8ACB-4709-B726-1352CEA752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8293" y="1692890"/>
            <a:ext cx="6283902" cy="353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3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to our AWESOME sponsors!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33" y="3085071"/>
            <a:ext cx="2921925" cy="1099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33" y="4994930"/>
            <a:ext cx="1047195" cy="520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125" y="5056453"/>
            <a:ext cx="2302619" cy="397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641" y="4994930"/>
            <a:ext cx="1893008" cy="4732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038" y="1601082"/>
            <a:ext cx="3980404" cy="963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358" y="3512340"/>
            <a:ext cx="2595589" cy="5629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46" y="1209567"/>
            <a:ext cx="4747392" cy="174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3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326D6-6A32-481C-A4B9-B528D559C41E}"/>
              </a:ext>
            </a:extLst>
          </p:cNvPr>
          <p:cNvSpPr txBox="1">
            <a:spLocks/>
          </p:cNvSpPr>
          <p:nvPr/>
        </p:nvSpPr>
        <p:spPr>
          <a:xfrm flipH="1">
            <a:off x="246702" y="1110762"/>
            <a:ext cx="9743579" cy="4622164"/>
          </a:xfrm>
          <a:prstGeom prst="rect">
            <a:avLst/>
          </a:prstGeom>
        </p:spPr>
        <p:txBody>
          <a:bodyPr/>
          <a:lstStyle>
            <a:lvl1pPr marL="232829" marR="0" indent="-232829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37291" marR="0" indent="-271633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57277" marR="0" indent="-325960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59153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224811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0469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56127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21786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87444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sz="2594" dirty="0">
                <a:solidFill>
                  <a:schemeClr val="tx1"/>
                </a:solidFill>
              </a:rPr>
              <a:t>Chrissy LeMaire - @cl</a:t>
            </a:r>
          </a:p>
          <a:p>
            <a:pPr lvl="1" hangingPunct="1"/>
            <a:r>
              <a:rPr lang="de-DE" sz="1853" dirty="0">
                <a:solidFill>
                  <a:schemeClr val="tx1"/>
                </a:solidFill>
              </a:rPr>
              <a:t>PowerShell MVP</a:t>
            </a:r>
          </a:p>
          <a:p>
            <a:pPr lvl="1" hangingPunct="1"/>
            <a:r>
              <a:rPr lang="de-DE" sz="1853" dirty="0">
                <a:solidFill>
                  <a:schemeClr val="tx1"/>
                </a:solidFill>
              </a:rPr>
              <a:t>Creator of dbatools.io</a:t>
            </a:r>
          </a:p>
          <a:p>
            <a:pPr lvl="1" hangingPunct="1"/>
            <a:r>
              <a:rPr lang="de-DE" sz="1853" dirty="0">
                <a:solidFill>
                  <a:schemeClr val="tx1"/>
                </a:solidFill>
              </a:rPr>
              <a:t>Belgian PowerShell UG, PSConf.eu organizer</a:t>
            </a:r>
          </a:p>
          <a:p>
            <a:pPr lvl="1" hangingPunct="1"/>
            <a:r>
              <a:rPr lang="de-DE" sz="1853" dirty="0">
                <a:solidFill>
                  <a:schemeClr val="tx1"/>
                </a:solidFill>
              </a:rPr>
              <a:t>DBA with General Dynamics IT at NATO Spec Ops HQ</a:t>
            </a:r>
            <a:br>
              <a:rPr lang="de-DE" sz="1853" dirty="0">
                <a:solidFill>
                  <a:schemeClr val="tx1"/>
                </a:solidFill>
              </a:rPr>
            </a:br>
            <a:endParaRPr lang="de-DE" sz="1853" dirty="0">
              <a:solidFill>
                <a:schemeClr val="tx1"/>
              </a:solidFill>
            </a:endParaRPr>
          </a:p>
          <a:p>
            <a:pPr hangingPunct="1"/>
            <a:r>
              <a:rPr lang="de-DE" sz="2594" dirty="0">
                <a:solidFill>
                  <a:schemeClr val="tx1"/>
                </a:solidFill>
              </a:rPr>
              <a:t>Rob Sewell - @sqldbawithbeard</a:t>
            </a:r>
          </a:p>
          <a:p>
            <a:pPr lvl="1" hangingPunct="1"/>
            <a:r>
              <a:rPr lang="en-US" sz="1853" dirty="0">
                <a:solidFill>
                  <a:schemeClr val="tx1"/>
                </a:solidFill>
              </a:rPr>
              <a:t>PowerShell MVP</a:t>
            </a:r>
          </a:p>
          <a:p>
            <a:pPr lvl="1" hangingPunct="1"/>
            <a:r>
              <a:rPr lang="en-US" sz="1853" dirty="0">
                <a:solidFill>
                  <a:schemeClr val="tx1"/>
                </a:solidFill>
              </a:rPr>
              <a:t>Creator of </a:t>
            </a:r>
            <a:r>
              <a:rPr lang="en-US" sz="1853" dirty="0" err="1">
                <a:solidFill>
                  <a:schemeClr val="tx1"/>
                </a:solidFill>
              </a:rPr>
              <a:t>SQLDiagAPI</a:t>
            </a:r>
            <a:endParaRPr lang="en-US" sz="1853" dirty="0">
              <a:solidFill>
                <a:schemeClr val="tx1"/>
              </a:solidFill>
            </a:endParaRPr>
          </a:p>
          <a:p>
            <a:pPr lvl="1" hangingPunct="1"/>
            <a:r>
              <a:rPr lang="en-US" sz="1853" dirty="0">
                <a:solidFill>
                  <a:schemeClr val="tx1"/>
                </a:solidFill>
              </a:rPr>
              <a:t>PASS PowerShell VG, SQL Saturday Exeter</a:t>
            </a:r>
          </a:p>
          <a:p>
            <a:pPr lvl="1" hangingPunct="1"/>
            <a:r>
              <a:rPr lang="en-US" sz="1853" dirty="0">
                <a:solidFill>
                  <a:schemeClr val="tx1"/>
                </a:solidFill>
              </a:rPr>
              <a:t>PowerShell Consultant and Trainer</a:t>
            </a:r>
          </a:p>
        </p:txBody>
      </p:sp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	  dbatools</a:t>
            </a:r>
          </a:p>
        </p:txBody>
      </p:sp>
      <p:pic>
        <p:nvPicPr>
          <p:cNvPr id="3" name="image19.png" descr="https://camo.githubusercontent.com/8c93ea16603184bd5a75fe4da5647891e23ed8e1/68747470733a2f2f626c6f672e6e65746e657264732e6e65742f77702d636f6e74656e742f75706c6f6164732f323031362f30352f646261746f6f6c732e706e67">
            <a:extLst>
              <a:ext uri="{FF2B5EF4-FFF2-40B4-BE49-F238E27FC236}">
                <a16:creationId xmlns:a16="http://schemas.microsoft.com/office/drawing/2014/main" id="{7DA087A7-585E-4E65-B7EE-C163917C6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455" y="135410"/>
            <a:ext cx="940351" cy="940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B0CFAA-029F-46D0-B896-DAAC6537C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54" y="1241101"/>
            <a:ext cx="8868834" cy="448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05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CE741-63CB-4F38-A8E7-7FA8DE7BA66E}"/>
              </a:ext>
            </a:extLst>
          </p:cNvPr>
          <p:cNvSpPr/>
          <p:nvPr/>
        </p:nvSpPr>
        <p:spPr>
          <a:xfrm>
            <a:off x="493036" y="1386209"/>
            <a:ext cx="8090593" cy="4084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4776" indent="-264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94" dirty="0">
                <a:latin typeface="Calibri" panose="020F0502020204030204" pitchFamily="34" charset="0"/>
                <a:cs typeface="Calibri" panose="020F0502020204030204" pitchFamily="34" charset="0"/>
              </a:rPr>
              <a:t>SQL Server 2000 – </a:t>
            </a:r>
            <a:r>
              <a:rPr lang="en-US" sz="2594" dirty="0" err="1">
                <a:latin typeface="Calibri" panose="020F0502020204030204" pitchFamily="34" charset="0"/>
                <a:cs typeface="Calibri" panose="020F0502020204030204" pitchFamily="34" charset="0"/>
              </a:rPr>
              <a:t>vNext</a:t>
            </a:r>
            <a:endParaRPr lang="en-US" sz="2594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4776" indent="-264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94" dirty="0">
                <a:latin typeface="Calibri" panose="020F0502020204030204" pitchFamily="34" charset="0"/>
                <a:cs typeface="Calibri" panose="020F0502020204030204" pitchFamily="34" charset="0"/>
              </a:rPr>
              <a:t>Express – Enterprise Edition</a:t>
            </a:r>
          </a:p>
          <a:p>
            <a:pPr marL="264776" indent="-264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94" dirty="0">
                <a:latin typeface="Calibri" panose="020F0502020204030204" pitchFamily="34" charset="0"/>
                <a:cs typeface="Calibri" panose="020F0502020204030204" pitchFamily="34" charset="0"/>
              </a:rPr>
              <a:t>Clustered and stand-alone instances</a:t>
            </a:r>
          </a:p>
          <a:p>
            <a:pPr marL="264776" indent="-264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94" dirty="0">
                <a:latin typeface="Calibri" panose="020F0502020204030204" pitchFamily="34" charset="0"/>
                <a:cs typeface="Calibri" panose="020F0502020204030204" pitchFamily="34" charset="0"/>
              </a:rPr>
              <a:t>Windows and SQL authentication</a:t>
            </a:r>
          </a:p>
          <a:p>
            <a:pPr marL="264776" indent="-264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94" dirty="0">
                <a:latin typeface="Calibri" panose="020F0502020204030204" pitchFamily="34" charset="0"/>
                <a:cs typeface="Calibri" panose="020F0502020204030204" pitchFamily="34" charset="0"/>
              </a:rPr>
              <a:t>Default and named instances</a:t>
            </a:r>
          </a:p>
          <a:p>
            <a:pPr marL="264776" indent="-26477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94" dirty="0">
                <a:latin typeface="Calibri" panose="020F0502020204030204" pitchFamily="34" charset="0"/>
                <a:cs typeface="Calibri" panose="020F0502020204030204" pitchFamily="34" charset="0"/>
              </a:rPr>
              <a:t>Multiple instances on one server</a:t>
            </a:r>
          </a:p>
          <a:p>
            <a:pPr marL="264776" indent="-264776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594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78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Requirements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8F2123-CAD6-4311-91B6-4793DA01A3A4}"/>
              </a:ext>
            </a:extLst>
          </p:cNvPr>
          <p:cNvSpPr/>
          <p:nvPr/>
        </p:nvSpPr>
        <p:spPr>
          <a:xfrm>
            <a:off x="493036" y="1386209"/>
            <a:ext cx="4750199" cy="2773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336" u="sng" dirty="0">
                <a:latin typeface="Gotham Medium" panose="02000604030000020004"/>
              </a:rPr>
              <a:t>Minimum</a:t>
            </a:r>
            <a:br>
              <a:rPr lang="en-US" sz="3336" b="1" u="sng" dirty="0">
                <a:latin typeface="Gotham Medium" panose="02000604030000020004"/>
              </a:rPr>
            </a:br>
            <a:r>
              <a:rPr lang="en-US" sz="2224" b="1" u="sng" dirty="0">
                <a:latin typeface="Gotham Medium" panose="02000604030000020004"/>
              </a:rPr>
              <a:t> </a:t>
            </a:r>
            <a:endParaRPr lang="en-US" sz="3336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483" dirty="0">
                <a:latin typeface="Gotham Medium" panose="02000604030000020004"/>
              </a:rPr>
              <a:t>Client</a:t>
            </a:r>
          </a:p>
          <a:p>
            <a:pPr marL="317731" indent="-317731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483" dirty="0">
                <a:latin typeface="Gotham Medium" panose="02000604030000020004"/>
              </a:rPr>
              <a:t>PowerShell v3</a:t>
            </a:r>
            <a:br>
              <a:rPr lang="en-US" sz="1483" dirty="0">
                <a:latin typeface="Gotham Medium" panose="02000604030000020004"/>
              </a:rPr>
            </a:br>
            <a:endParaRPr lang="en-US" sz="1483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483" dirty="0">
                <a:latin typeface="Gotham Medium" panose="02000604030000020004"/>
              </a:rPr>
              <a:t>Server</a:t>
            </a:r>
          </a:p>
          <a:p>
            <a:pPr marL="317731" indent="-317731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483" dirty="0">
                <a:latin typeface="Gotham Medium" panose="02000604030000020004"/>
              </a:rPr>
              <a:t>SQL Server 2000</a:t>
            </a:r>
          </a:p>
          <a:p>
            <a:pPr marL="317731" indent="-317731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483" dirty="0">
                <a:latin typeface="Gotham Medium" panose="02000604030000020004"/>
              </a:rPr>
              <a:t>No PowerShell for pure SQL commands</a:t>
            </a:r>
          </a:p>
          <a:p>
            <a:pPr marL="317731" indent="-317731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483" dirty="0">
                <a:latin typeface="Gotham Medium" panose="02000604030000020004"/>
              </a:rPr>
              <a:t>PowerShell v2 for Windows commands</a:t>
            </a:r>
          </a:p>
          <a:p>
            <a:pPr marL="317731" indent="-317731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483" dirty="0">
                <a:latin typeface="Gotham Medium" panose="02000604030000020004"/>
              </a:rPr>
              <a:t>PowerShell remoting enabled for Windows commands</a:t>
            </a:r>
            <a:endParaRPr lang="en-US" sz="1483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BEA2DB-B65A-4817-AC4D-338F713ABB3C}"/>
              </a:ext>
            </a:extLst>
          </p:cNvPr>
          <p:cNvSpPr/>
          <p:nvPr/>
        </p:nvSpPr>
        <p:spPr>
          <a:xfrm>
            <a:off x="6100477" y="1349372"/>
            <a:ext cx="5220985" cy="2887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336" u="sng" dirty="0">
                <a:latin typeface="Gotham Medium" panose="02000604030000020004"/>
              </a:rPr>
              <a:t>Recommended</a:t>
            </a:r>
            <a:br>
              <a:rPr lang="en-US" sz="1853" b="1" u="sng" dirty="0">
                <a:latin typeface="Gotham Medium" panose="02000604030000020004"/>
              </a:rPr>
            </a:br>
            <a:endParaRPr lang="en-US" sz="1853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483" dirty="0">
                <a:latin typeface="Gotham Medium" panose="02000604030000020004"/>
              </a:rPr>
              <a:t>Client</a:t>
            </a:r>
          </a:p>
          <a:p>
            <a:pPr marL="317731" indent="-317731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483" dirty="0">
                <a:latin typeface="Gotham Medium" panose="02000604030000020004"/>
              </a:rPr>
              <a:t>PowerShell v5.1</a:t>
            </a:r>
            <a:br>
              <a:rPr lang="en-US" sz="1483" dirty="0">
                <a:latin typeface="Gotham Medium" panose="02000604030000020004"/>
              </a:rPr>
            </a:br>
            <a:endParaRPr lang="en-US" sz="1483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483" dirty="0">
                <a:latin typeface="Gotham Medium" panose="02000604030000020004"/>
              </a:rPr>
              <a:t>Server</a:t>
            </a:r>
          </a:p>
          <a:p>
            <a:pPr marL="317731" indent="-317731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483" dirty="0">
                <a:latin typeface="Gotham Medium" panose="02000604030000020004"/>
              </a:rPr>
              <a:t>SQL Server 2008R2+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1853" dirty="0">
              <a:latin typeface="Gotham Medium" panose="02000604030000020004"/>
            </a:endParaRPr>
          </a:p>
          <a:p>
            <a:pPr marL="317731" lvl="3" indent="-317731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1853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185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AE244-A6D1-4C45-BA8F-3608274EDC6F}"/>
              </a:ext>
            </a:extLst>
          </p:cNvPr>
          <p:cNvSpPr/>
          <p:nvPr/>
        </p:nvSpPr>
        <p:spPr>
          <a:xfrm>
            <a:off x="3005846" y="4777120"/>
            <a:ext cx="5062330" cy="59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224" dirty="0">
                <a:latin typeface="Gotham Medium" panose="02000604030000020004"/>
              </a:rPr>
              <a:t>No SMO Required! Thanks Microsoft 😍 </a:t>
            </a:r>
            <a:br>
              <a:rPr lang="en-US" sz="1019" b="1" dirty="0">
                <a:latin typeface="Gotham Medium" panose="02000604030000020004"/>
              </a:rPr>
            </a:br>
            <a:endParaRPr lang="en-US" sz="1019" b="1" dirty="0">
              <a:latin typeface="Gotham Medium" panose="02000604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58528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is easy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468D62-1E6D-40D9-B25E-7EA6EEC3A802}"/>
              </a:ext>
            </a:extLst>
          </p:cNvPr>
          <p:cNvSpPr/>
          <p:nvPr/>
        </p:nvSpPr>
        <p:spPr>
          <a:xfrm>
            <a:off x="462776" y="1121701"/>
            <a:ext cx="10300418" cy="4826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965" b="1" u="sng" dirty="0"/>
              <a:t>PowerShell Gallery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1853" dirty="0"/>
          </a:p>
          <a:p>
            <a:pPr marL="423642" indent="-423642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224" dirty="0"/>
              <a:t>Install-Module </a:t>
            </a:r>
            <a:r>
              <a:rPr lang="en-US" sz="2224" dirty="0" err="1"/>
              <a:t>dbatools</a:t>
            </a:r>
            <a:endParaRPr lang="en-US" sz="2224" dirty="0"/>
          </a:p>
          <a:p>
            <a:pPr marL="423642" indent="-423642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224" dirty="0"/>
              <a:t>Install-Module </a:t>
            </a:r>
            <a:r>
              <a:rPr lang="en-US" sz="2224" dirty="0" err="1"/>
              <a:t>dbatools</a:t>
            </a:r>
            <a:r>
              <a:rPr lang="en-US" sz="2224" dirty="0"/>
              <a:t> –Scope </a:t>
            </a:r>
            <a:r>
              <a:rPr lang="en-US" sz="2224" dirty="0" err="1"/>
              <a:t>CurrentUser</a:t>
            </a:r>
            <a:br>
              <a:rPr lang="en-US" sz="1853" dirty="0"/>
            </a:br>
            <a:endParaRPr lang="en-US" sz="1853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965" b="1" u="sng" dirty="0"/>
              <a:t>GitHub – dbatools.io/</a:t>
            </a:r>
            <a:r>
              <a:rPr lang="en-US" sz="2965" b="1" u="sng" dirty="0" err="1"/>
              <a:t>git</a:t>
            </a:r>
            <a:endParaRPr lang="en-US" sz="2965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1853" dirty="0"/>
          </a:p>
          <a:p>
            <a:pPr marL="423642" indent="-423642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224" dirty="0"/>
              <a:t>Invoke-Expression (Invoke-</a:t>
            </a:r>
            <a:r>
              <a:rPr lang="en-US" sz="2224" dirty="0" err="1"/>
              <a:t>WebRequest</a:t>
            </a:r>
            <a:r>
              <a:rPr lang="en-US" sz="2224" dirty="0"/>
              <a:t> https://dbatools.io/in)</a:t>
            </a:r>
            <a:br>
              <a:rPr lang="en-US" sz="1853" dirty="0"/>
            </a:br>
            <a:endParaRPr lang="en-US" sz="1853" dirty="0"/>
          </a:p>
          <a:p>
            <a:pPr marL="423642" indent="-423642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1853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594" b="1" u="sng" dirty="0"/>
              <a:t>Offline installer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224" dirty="0"/>
          </a:p>
          <a:p>
            <a:pPr marL="423642" indent="-423642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224" dirty="0"/>
              <a:t>dbatools.io/offline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1853" b="1" u="sng" dirty="0"/>
          </a:p>
        </p:txBody>
      </p:sp>
    </p:spTree>
    <p:extLst>
      <p:ext uri="{BB962C8B-B14F-4D97-AF65-F5344CB8AC3E}">
        <p14:creationId xmlns:p14="http://schemas.microsoft.com/office/powerpoint/2010/main" val="95629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Get-Help</a:t>
            </a:r>
          </a:p>
        </p:txBody>
      </p:sp>
      <p:sp>
        <p:nvSpPr>
          <p:cNvPr id="3" name="Shape 460">
            <a:extLst>
              <a:ext uri="{FF2B5EF4-FFF2-40B4-BE49-F238E27FC236}">
                <a16:creationId xmlns:a16="http://schemas.microsoft.com/office/drawing/2014/main" id="{71CDCDD7-1134-44CF-BCFB-684FD4ECD036}"/>
              </a:ext>
            </a:extLst>
          </p:cNvPr>
          <p:cNvSpPr/>
          <p:nvPr/>
        </p:nvSpPr>
        <p:spPr>
          <a:xfrm>
            <a:off x="246702" y="1277750"/>
            <a:ext cx="10340849" cy="4300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2362" rIns="42362">
            <a:spAutoFit/>
          </a:bodyPr>
          <a:lstStyle/>
          <a:p>
            <a:pPr marL="529552" indent="-529552" defTabSz="864113">
              <a:lnSpc>
                <a:spcPct val="90000"/>
              </a:lnSpc>
              <a:spcBef>
                <a:spcPts val="834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965" dirty="0"/>
              <a:t>Extensive documentation within each command</a:t>
            </a:r>
            <a:br>
              <a:rPr lang="en-US" sz="2965" dirty="0"/>
            </a:br>
            <a:r>
              <a:rPr lang="en-US" sz="2965" dirty="0"/>
              <a:t>     Get-Help Start-</a:t>
            </a:r>
            <a:r>
              <a:rPr lang="en-US" sz="2965" dirty="0" err="1"/>
              <a:t>DbaMigration</a:t>
            </a:r>
            <a:r>
              <a:rPr lang="en-US" sz="2965" dirty="0"/>
              <a:t> –Detailed</a:t>
            </a:r>
            <a:br>
              <a:rPr lang="en-US" sz="2965" dirty="0"/>
            </a:br>
            <a:endParaRPr lang="en-US" sz="2965" dirty="0"/>
          </a:p>
          <a:p>
            <a:pPr marL="529552" indent="-529552" defTabSz="864113">
              <a:lnSpc>
                <a:spcPct val="90000"/>
              </a:lnSpc>
              <a:spcBef>
                <a:spcPts val="834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965" dirty="0"/>
              <a:t>Extensive documentation on dbatools.io</a:t>
            </a:r>
          </a:p>
          <a:p>
            <a:pPr defTabSz="864113">
              <a:lnSpc>
                <a:spcPct val="90000"/>
              </a:lnSpc>
              <a:spcBef>
                <a:spcPts val="834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965" dirty="0"/>
              <a:t>         dbatools.io/Start-</a:t>
            </a:r>
            <a:r>
              <a:rPr lang="en-US" sz="2965" dirty="0" err="1"/>
              <a:t>DbaMigration</a:t>
            </a:r>
            <a:endParaRPr lang="en-US" sz="2965" dirty="0"/>
          </a:p>
          <a:p>
            <a:pPr defTabSz="864113">
              <a:lnSpc>
                <a:spcPct val="90000"/>
              </a:lnSpc>
              <a:spcBef>
                <a:spcPts val="834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965" dirty="0"/>
              <a:t>         dbatools.io/Repair-</a:t>
            </a:r>
            <a:r>
              <a:rPr lang="en-US" sz="2965" dirty="0" err="1"/>
              <a:t>DbaOrphanUser</a:t>
            </a:r>
            <a:br>
              <a:rPr lang="en-US" sz="2965" dirty="0"/>
            </a:br>
            <a:endParaRPr lang="en-US" sz="2965" dirty="0"/>
          </a:p>
          <a:p>
            <a:pPr marL="529552" indent="-529552" defTabSz="864113">
              <a:lnSpc>
                <a:spcPct val="90000"/>
              </a:lnSpc>
              <a:spcBef>
                <a:spcPts val="834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965" dirty="0"/>
              <a:t>Some commands have videos</a:t>
            </a:r>
          </a:p>
          <a:p>
            <a:pPr defTabSz="864113">
              <a:lnSpc>
                <a:spcPct val="90000"/>
              </a:lnSpc>
              <a:spcBef>
                <a:spcPts val="834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965" dirty="0"/>
              <a:t>         dbatools.io/</a:t>
            </a:r>
            <a:r>
              <a:rPr lang="en-US" sz="2965" dirty="0" err="1"/>
              <a:t>youtube</a:t>
            </a:r>
            <a:endParaRPr lang="en-US" sz="2965" dirty="0"/>
          </a:p>
        </p:txBody>
      </p:sp>
    </p:spTree>
    <p:extLst>
      <p:ext uri="{BB962C8B-B14F-4D97-AF65-F5344CB8AC3E}">
        <p14:creationId xmlns:p14="http://schemas.microsoft.com/office/powerpoint/2010/main" val="331171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C2C0D4-082A-4160-88CD-63B9C6E34C52}"/>
              </a:ext>
            </a:extLst>
          </p:cNvPr>
          <p:cNvSpPr/>
          <p:nvPr/>
        </p:nvSpPr>
        <p:spPr>
          <a:xfrm>
            <a:off x="5515862" y="2703593"/>
            <a:ext cx="1645002" cy="7768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48" dirty="0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E717FD-1472-4E20-B9D6-97D3A1718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19" y="2010147"/>
            <a:ext cx="2036183" cy="184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46899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110</Words>
  <Application>Microsoft Office PowerPoint</Application>
  <PresentationFormat>Custom</PresentationFormat>
  <Paragraphs>60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Gotham Medium</vt:lpstr>
      <vt:lpstr>Segoe UI</vt:lpstr>
      <vt:lpstr>Segoe UI Semilight</vt:lpstr>
      <vt:lpstr>Wingdings</vt:lpstr>
      <vt:lpstr>SQLSatOslo 2016</vt:lpstr>
      <vt:lpstr>intro to dbatools</vt:lpstr>
      <vt:lpstr>Thank you to our AWESOME sponsors!</vt:lpstr>
      <vt:lpstr>About</vt:lpstr>
      <vt:lpstr>PowerPoint Presentation</vt:lpstr>
      <vt:lpstr>Support</vt:lpstr>
      <vt:lpstr>System Requirements</vt:lpstr>
      <vt:lpstr>Install is easy</vt:lpstr>
      <vt:lpstr>How to Get-Help</vt:lpstr>
      <vt:lpstr>PowerPoint Presentation</vt:lpstr>
      <vt:lpstr>Community got us feelin like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ctrlb</cp:lastModifiedBy>
  <cp:revision>49</cp:revision>
  <dcterms:created xsi:type="dcterms:W3CDTF">2011-08-19T20:30:49Z</dcterms:created>
  <dcterms:modified xsi:type="dcterms:W3CDTF">2017-12-04T14:51:27Z</dcterms:modified>
</cp:coreProperties>
</file>